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313" r:id="rId3"/>
    <p:sldId id="314" r:id="rId4"/>
    <p:sldId id="315" r:id="rId5"/>
    <p:sldId id="317" r:id="rId6"/>
    <p:sldId id="318" r:id="rId7"/>
    <p:sldId id="319" r:id="rId8"/>
    <p:sldId id="320" r:id="rId9"/>
    <p:sldId id="259" r:id="rId10"/>
    <p:sldId id="308" r:id="rId11"/>
    <p:sldId id="309" r:id="rId12"/>
    <p:sldId id="310" r:id="rId13"/>
    <p:sldId id="311" r:id="rId14"/>
    <p:sldId id="271" r:id="rId15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EBB"/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804" y="-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5545" y="694182"/>
            <a:ext cx="7372908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46EB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46EB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46EB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0100" y="233248"/>
            <a:ext cx="6003798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46EB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brayan.dados@gmail.com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57199" cy="51434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4104" y="1352550"/>
            <a:ext cx="4997096" cy="1126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2000" b="1" spc="-25" dirty="0" smtClean="0">
                <a:solidFill>
                  <a:srgbClr val="546EB1"/>
                </a:solidFill>
                <a:latin typeface="Arial"/>
                <a:cs typeface="Arial"/>
              </a:rPr>
              <a:t>Curso Banco de Dados Oracle</a:t>
            </a:r>
            <a:br>
              <a:rPr lang="pt-BR" sz="2000" b="1" spc="-25" dirty="0" smtClean="0">
                <a:solidFill>
                  <a:srgbClr val="546EB1"/>
                </a:solidFill>
                <a:latin typeface="Arial"/>
                <a:cs typeface="Arial"/>
              </a:rPr>
            </a:br>
            <a:r>
              <a:rPr lang="pt-BR" sz="2000" spc="-25" dirty="0" smtClean="0">
                <a:solidFill>
                  <a:srgbClr val="546EB1"/>
                </a:solidFill>
                <a:latin typeface="Arial"/>
                <a:cs typeface="Arial"/>
              </a:rPr>
              <a:t>Brayan</a:t>
            </a:r>
            <a:r>
              <a:rPr lang="pt-BR" sz="2000" b="1" spc="-25" dirty="0" smtClean="0">
                <a:solidFill>
                  <a:srgbClr val="546EB1"/>
                </a:solidFill>
                <a:latin typeface="Arial"/>
                <a:cs typeface="Arial"/>
              </a:rPr>
              <a:t> </a:t>
            </a:r>
            <a:r>
              <a:rPr lang="pt-BR" sz="2000" spc="-25" dirty="0" smtClean="0">
                <a:solidFill>
                  <a:srgbClr val="546EB1"/>
                </a:solidFill>
                <a:latin typeface="Arial"/>
                <a:cs typeface="Arial"/>
              </a:rPr>
              <a:t>Silva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novembro</a:t>
            </a:r>
            <a:r>
              <a:rPr sz="1400" spc="-65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,</a:t>
            </a:r>
            <a:r>
              <a:rPr sz="1400" spc="-85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</a:t>
            </a:r>
            <a:r>
              <a:rPr sz="1400" spc="-45" dirty="0">
                <a:solidFill>
                  <a:srgbClr val="546EB1"/>
                </a:solidFill>
                <a:latin typeface="Lucida Sans Unicode"/>
                <a:cs typeface="Lucida Sans Unicode"/>
              </a:rPr>
              <a:t>2</a:t>
            </a:r>
            <a:r>
              <a:rPr sz="1400" spc="-55" dirty="0">
                <a:solidFill>
                  <a:srgbClr val="546EB1"/>
                </a:solidFill>
                <a:latin typeface="Lucida Sans Unicode"/>
                <a:cs typeface="Lucida Sans Unicode"/>
              </a:rPr>
              <a:t>0</a:t>
            </a:r>
            <a:r>
              <a:rPr sz="1400" spc="-80" dirty="0">
                <a:solidFill>
                  <a:srgbClr val="546EB1"/>
                </a:solidFill>
                <a:latin typeface="Lucida Sans Unicode"/>
                <a:cs typeface="Lucida Sans Unicode"/>
              </a:rPr>
              <a:t>22</a:t>
            </a:r>
            <a:endParaRPr sz="1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3154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pc="-25" dirty="0" smtClean="0">
                <a:solidFill>
                  <a:srgbClr val="546EB1"/>
                </a:solidFill>
                <a:latin typeface="Arial"/>
                <a:cs typeface="Arial"/>
              </a:rPr>
              <a:t>Banco de Dados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t="1575"/>
          <a:stretch/>
        </p:blipFill>
        <p:spPr bwMode="auto">
          <a:xfrm>
            <a:off x="1752600" y="1200150"/>
            <a:ext cx="5405438" cy="300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658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3154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pc="-25" dirty="0" smtClean="0">
                <a:solidFill>
                  <a:srgbClr val="546EB1"/>
                </a:solidFill>
                <a:latin typeface="Arial"/>
                <a:cs typeface="Arial"/>
              </a:rPr>
              <a:t>SGBD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00" y="1322546"/>
            <a:ext cx="3840100" cy="293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t="1575"/>
          <a:stretch/>
        </p:blipFill>
        <p:spPr bwMode="auto">
          <a:xfrm>
            <a:off x="6612340" y="424326"/>
            <a:ext cx="1447800" cy="80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663" y="826232"/>
            <a:ext cx="1220337" cy="75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t="1575"/>
          <a:stretch/>
        </p:blipFill>
        <p:spPr bwMode="auto">
          <a:xfrm>
            <a:off x="6612340" y="1885950"/>
            <a:ext cx="1447800" cy="80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t="1575"/>
          <a:stretch/>
        </p:blipFill>
        <p:spPr bwMode="auto">
          <a:xfrm>
            <a:off x="6612340" y="3562350"/>
            <a:ext cx="1447800" cy="80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5"/>
          <a:stretch/>
        </p:blipFill>
        <p:spPr bwMode="auto">
          <a:xfrm>
            <a:off x="7536976" y="2287856"/>
            <a:ext cx="1220337" cy="75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r="5704"/>
          <a:stretch/>
        </p:blipFill>
        <p:spPr bwMode="auto">
          <a:xfrm>
            <a:off x="7536975" y="3963132"/>
            <a:ext cx="1226025" cy="76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de Seta Reta 54">
            <a:extLst>
              <a:ext uri="{FF2B5EF4-FFF2-40B4-BE49-F238E27FC236}">
                <a16:creationId xmlns:a16="http://schemas.microsoft.com/office/drawing/2014/main" xmlns="" id="{71CA2B6E-1C3B-5A0E-D3D1-E1FFB8C9BE64}"/>
              </a:ext>
            </a:extLst>
          </p:cNvPr>
          <p:cNvCxnSpPr>
            <a:cxnSpLocks/>
          </p:cNvCxnSpPr>
          <p:nvPr/>
        </p:nvCxnSpPr>
        <p:spPr>
          <a:xfrm flipV="1">
            <a:off x="5580797" y="1432642"/>
            <a:ext cx="685800" cy="304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54">
            <a:extLst>
              <a:ext uri="{FF2B5EF4-FFF2-40B4-BE49-F238E27FC236}">
                <a16:creationId xmlns:a16="http://schemas.microsoft.com/office/drawing/2014/main" xmlns="" id="{71CA2B6E-1C3B-5A0E-D3D1-E1FFB8C9BE64}"/>
              </a:ext>
            </a:extLst>
          </p:cNvPr>
          <p:cNvCxnSpPr>
            <a:cxnSpLocks/>
          </p:cNvCxnSpPr>
          <p:nvPr/>
        </p:nvCxnSpPr>
        <p:spPr>
          <a:xfrm>
            <a:off x="5562600" y="2571749"/>
            <a:ext cx="685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54">
            <a:extLst>
              <a:ext uri="{FF2B5EF4-FFF2-40B4-BE49-F238E27FC236}">
                <a16:creationId xmlns:a16="http://schemas.microsoft.com/office/drawing/2014/main" xmlns="" id="{71CA2B6E-1C3B-5A0E-D3D1-E1FFB8C9BE64}"/>
              </a:ext>
            </a:extLst>
          </p:cNvPr>
          <p:cNvCxnSpPr>
            <a:cxnSpLocks/>
          </p:cNvCxnSpPr>
          <p:nvPr/>
        </p:nvCxnSpPr>
        <p:spPr>
          <a:xfrm>
            <a:off x="5562600" y="3638550"/>
            <a:ext cx="762000" cy="152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33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3154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pc="-25" dirty="0" err="1" smtClean="0">
                <a:solidFill>
                  <a:srgbClr val="546EB1"/>
                </a:solidFill>
                <a:latin typeface="Arial"/>
                <a:cs typeface="Arial"/>
              </a:rPr>
              <a:t>SGBDs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"/>
          <a:stretch/>
        </p:blipFill>
        <p:spPr bwMode="auto">
          <a:xfrm>
            <a:off x="1649202" y="1047750"/>
            <a:ext cx="3473372" cy="3445207"/>
          </a:xfrm>
          <a:prstGeom prst="rect">
            <a:avLst/>
          </a:prstGeom>
          <a:noFill/>
          <a:ln w="28575">
            <a:solidFill>
              <a:srgbClr val="4A7EB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54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3154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pc="-25" dirty="0" smtClean="0">
                <a:solidFill>
                  <a:srgbClr val="546EB1"/>
                </a:solidFill>
                <a:latin typeface="Arial"/>
                <a:cs typeface="Arial"/>
              </a:rPr>
              <a:t>SGBD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32" y="819150"/>
            <a:ext cx="2181225" cy="806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1616832" y="1839699"/>
            <a:ext cx="2286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Segurança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Observabilidade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Gerenciamento</a:t>
            </a:r>
            <a:endParaRPr lang="pt-BR" sz="14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Compliance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Governança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400" b="1" dirty="0" smtClean="0">
                <a:latin typeface="Arial" pitchFamily="34" charset="0"/>
                <a:cs typeface="Arial" pitchFamily="34" charset="0"/>
              </a:rPr>
              <a:t>Gestão </a:t>
            </a:r>
            <a:r>
              <a:rPr lang="pt-BR" sz="1400" b="1" dirty="0">
                <a:latin typeface="Arial" pitchFamily="34" charset="0"/>
                <a:cs typeface="Arial" pitchFamily="34" charset="0"/>
              </a:rPr>
              <a:t>de custos. 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741" y="2343150"/>
            <a:ext cx="1776909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23407"/>
            <a:ext cx="1771650" cy="1177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155368"/>
            <a:ext cx="2385539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88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358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80" y="2215895"/>
            <a:ext cx="254508" cy="2545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680" y="2702051"/>
            <a:ext cx="254508" cy="2560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62660" y="1827402"/>
            <a:ext cx="2717800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1200" b="1" spc="-5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Brayan Silva</a:t>
            </a:r>
            <a:endParaRPr sz="1200" b="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lang="pt-BR" sz="1200" b="1" spc="-10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hlinkClick r:id="rId5"/>
              </a:rPr>
              <a:t>b</a:t>
            </a:r>
            <a:r>
              <a:rPr lang="pt-BR" sz="1200" b="1" spc="-1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  <a:hlinkClick r:id="rId5"/>
              </a:rPr>
              <a:t>rayan.dados@gmail.com</a:t>
            </a:r>
            <a:endParaRPr lang="pt-BR" sz="1100" b="1" spc="-1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</a:pPr>
            <a:endParaRPr lang="pt-BR" sz="1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sz="1200" b="1" spc="-65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sz="1200" b="1" spc="-6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9</a:t>
            </a:r>
            <a:r>
              <a:rPr sz="1200" b="1" spc="-12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200" b="1" spc="65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9350.7979</a:t>
            </a:r>
            <a:endParaRPr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5545" y="694182"/>
            <a:ext cx="243078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40" dirty="0">
                <a:solidFill>
                  <a:srgbClr val="546EB1"/>
                </a:solidFill>
                <a:latin typeface="Arial"/>
                <a:cs typeface="Arial"/>
              </a:rPr>
              <a:t>OBRIGADO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3154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pc="-25" dirty="0" smtClean="0">
                <a:solidFill>
                  <a:srgbClr val="546EB1"/>
                </a:solidFill>
                <a:latin typeface="Arial"/>
                <a:cs typeface="Arial"/>
              </a:rPr>
              <a:t>O Curso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1570100" y="1352550"/>
            <a:ext cx="4997096" cy="271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História (SQL e Oracle)</a:t>
            </a:r>
            <a:endParaRPr lang="pt-BR" sz="1400" dirty="0">
              <a:latin typeface="Lucida Sans Unicode"/>
              <a:cs typeface="Lucida Sans Unicode"/>
            </a:endParaRP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Instalação do Produto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Conceito de banco de dados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Tipos de dados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Manipulação de dados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Consultas</a:t>
            </a:r>
            <a:endParaRPr lang="pt-BR" sz="1400" spc="50" dirty="0" smtClean="0">
              <a:solidFill>
                <a:srgbClr val="546EB1"/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80206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3611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Breve História - SQL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570100" y="1047750"/>
            <a:ext cx="5592700" cy="26911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Na década de 70, surge o modelo relacional, substituindo o pré-relacional (Sequencial).</a:t>
            </a:r>
          </a:p>
          <a:p>
            <a:pPr marL="755650" lvl="1" indent="-285750" algn="just">
              <a:spcBef>
                <a:spcPts val="2190"/>
              </a:spcBef>
              <a:buFont typeface="Arial" pitchFamily="34" charset="0"/>
              <a:buChar char="•"/>
            </a:pPr>
            <a:r>
              <a:rPr lang="pt-BR" sz="1050" spc="50" dirty="0">
                <a:solidFill>
                  <a:srgbClr val="546EB1"/>
                </a:solidFill>
                <a:latin typeface="Lucida Sans Unicode"/>
                <a:cs typeface="Lucida Sans Unicode"/>
              </a:rPr>
              <a:t>Os bancos de dados relacionais armazenam os dados de forma mais otimizada, economizando espaço em disco</a:t>
            </a:r>
            <a:r>
              <a:rPr lang="pt-BR" sz="1050" spc="50" dirty="0">
                <a:solidFill>
                  <a:srgbClr val="546EB1"/>
                </a:solidFill>
                <a:latin typeface="Lucida Sans Unicode"/>
                <a:cs typeface="Lucida Sans Unicode"/>
              </a:rPr>
              <a:t>.</a:t>
            </a:r>
          </a:p>
          <a:p>
            <a:pPr marL="755650" lvl="1" indent="-285750" algn="just">
              <a:spcBef>
                <a:spcPts val="2190"/>
              </a:spcBef>
              <a:buFont typeface="Arial" pitchFamily="34" charset="0"/>
              <a:buChar char="•"/>
            </a:pPr>
            <a:r>
              <a:rPr lang="pt-BR" sz="1050" spc="50" dirty="0">
                <a:solidFill>
                  <a:srgbClr val="546EB1"/>
                </a:solidFill>
                <a:latin typeface="Lucida Sans Unicode"/>
                <a:cs typeface="Lucida Sans Unicode"/>
              </a:rPr>
              <a:t>As regras de relacionamentos entre as entidades que compõem o banco de dados relacional podem ser programadas no próprio banco, enquanto nos bancos de dados sequenciais estas relações devem estar contidas no programa ou aplicação no qual elas estão acessando.</a:t>
            </a:r>
            <a:endParaRPr lang="pt-BR" sz="1050" spc="50" dirty="0">
              <a:solidFill>
                <a:srgbClr val="546EB1"/>
              </a:solidFill>
              <a:latin typeface="Lucida Sans Unicode"/>
              <a:cs typeface="Lucida Sans Unicode"/>
            </a:endParaRP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Em 1992 surge a linguagem </a:t>
            </a:r>
            <a:r>
              <a:rPr lang="pt-BR" sz="1400" spc="50" dirty="0" smtClean="0">
                <a:latin typeface="Lucida Sans Unicode"/>
                <a:cs typeface="Lucida Sans Unicode"/>
              </a:rPr>
              <a:t>SQL</a:t>
            </a: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(Padronização </a:t>
            </a:r>
            <a:r>
              <a:rPr lang="pt-BR" sz="1400" spc="50" dirty="0" smtClean="0">
                <a:latin typeface="Lucida Sans Unicode"/>
                <a:cs typeface="Lucida Sans Unicode"/>
              </a:rPr>
              <a:t>ANSI</a:t>
            </a: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25446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42211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Padronização SQL</a:t>
            </a: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(ANSI)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570100" y="1047750"/>
            <a:ext cx="5592700" cy="32451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Aprendizado</a:t>
            </a:r>
          </a:p>
          <a:p>
            <a:pPr marL="755650" lvl="1">
              <a:spcBef>
                <a:spcPts val="1200"/>
              </a:spcBef>
              <a:buFont typeface="Arial" pitchFamily="34" charset="0"/>
              <a:buChar char="•"/>
            </a:pPr>
            <a:r>
              <a:rPr lang="pt-BR" sz="10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Pequenas diferenças entre plataformas.</a:t>
            </a:r>
          </a:p>
          <a:p>
            <a:pPr marL="298450">
              <a:lnSpc>
                <a:spcPct val="10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Portabilidade</a:t>
            </a:r>
          </a:p>
          <a:p>
            <a:pPr marL="755650" lvl="1">
              <a:spcBef>
                <a:spcPts val="1200"/>
              </a:spcBef>
              <a:buFont typeface="Arial" pitchFamily="34" charset="0"/>
              <a:buChar char="•"/>
            </a:pPr>
            <a:r>
              <a:rPr lang="pt-BR" sz="10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Migração facilitada</a:t>
            </a:r>
          </a:p>
          <a:p>
            <a:pPr marL="298450">
              <a:lnSpc>
                <a:spcPct val="10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Longevidade</a:t>
            </a:r>
          </a:p>
          <a:p>
            <a:pPr marL="755650" lvl="2">
              <a:spcBef>
                <a:spcPts val="1200"/>
              </a:spcBef>
              <a:buFont typeface="Arial" pitchFamily="34" charset="0"/>
              <a:buChar char="•"/>
            </a:pPr>
            <a:r>
              <a:rPr lang="pt-BR" sz="1000" spc="50" dirty="0">
                <a:solidFill>
                  <a:srgbClr val="546EB1"/>
                </a:solidFill>
                <a:latin typeface="Lucida Sans Unicode"/>
                <a:cs typeface="Lucida Sans Unicode"/>
              </a:rPr>
              <a:t>Criando versões com mais funções e mantendo as funções antigas</a:t>
            </a:r>
            <a:r>
              <a:rPr lang="pt-BR" sz="10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.</a:t>
            </a:r>
            <a:endParaRPr lang="pt-BR" sz="1400" spc="50" dirty="0" smtClean="0">
              <a:solidFill>
                <a:srgbClr val="546EB1"/>
              </a:solidFill>
              <a:latin typeface="Lucida Sans Unicode"/>
              <a:cs typeface="Lucida Sans Unicode"/>
            </a:endParaRPr>
          </a:p>
          <a:p>
            <a:pPr marL="298450">
              <a:lnSpc>
                <a:spcPct val="10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Comunicação</a:t>
            </a:r>
          </a:p>
          <a:p>
            <a:pPr marL="755650" lvl="1">
              <a:spcBef>
                <a:spcPts val="1200"/>
              </a:spcBef>
              <a:buFont typeface="Arial" pitchFamily="34" charset="0"/>
              <a:buChar char="•"/>
            </a:pPr>
            <a:r>
              <a:rPr lang="pt-BR" sz="10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Transferências e relações entre sistemas diferentes</a:t>
            </a:r>
          </a:p>
          <a:p>
            <a:pPr marL="298450">
              <a:lnSpc>
                <a:spcPct val="10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Liberdade de escolha</a:t>
            </a:r>
          </a:p>
          <a:p>
            <a:pPr marL="755650" lvl="1">
              <a:spcBef>
                <a:spcPts val="1200"/>
              </a:spcBef>
              <a:buFont typeface="Arial" pitchFamily="34" charset="0"/>
              <a:buChar char="•"/>
            </a:pPr>
            <a:r>
              <a:rPr lang="pt-BR" sz="10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Diversos sistemas, com diversas vantagens e especialidades.</a:t>
            </a:r>
            <a:endParaRPr lang="pt-BR" sz="1000" spc="50" dirty="0">
              <a:solidFill>
                <a:srgbClr val="546EB1"/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77342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42211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Conjuntos de Comandos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570100" y="1047750"/>
            <a:ext cx="5592700" cy="19524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pt-BR" sz="1400" spc="50" dirty="0" smtClean="0">
                <a:latin typeface="Lucida Sans Unicode"/>
                <a:cs typeface="Lucida Sans Unicode"/>
              </a:rPr>
              <a:t>DDL</a:t>
            </a: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(CREATE, ALTER, TRUNCATE, DROP)</a:t>
            </a:r>
          </a:p>
          <a:p>
            <a:pPr marL="755650" lvl="1">
              <a:spcBef>
                <a:spcPts val="1200"/>
              </a:spcBef>
              <a:buFont typeface="Arial" pitchFamily="34" charset="0"/>
              <a:buChar char="•"/>
            </a:pPr>
            <a:r>
              <a:rPr lang="pt-BR" sz="10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Linguagem de definição dos dados = Estrutura</a:t>
            </a:r>
          </a:p>
          <a:p>
            <a:pPr marL="298450">
              <a:lnSpc>
                <a:spcPct val="10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pt-BR" sz="1400" spc="50" dirty="0" smtClean="0">
                <a:latin typeface="Lucida Sans Unicode"/>
                <a:cs typeface="Lucida Sans Unicode"/>
              </a:rPr>
              <a:t>DML</a:t>
            </a: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(INSERT, UPDATE, DELETE, LOCK)</a:t>
            </a:r>
          </a:p>
          <a:p>
            <a:pPr marL="755650" lvl="2">
              <a:spcBef>
                <a:spcPts val="1200"/>
              </a:spcBef>
              <a:buFont typeface="Arial" pitchFamily="34" charset="0"/>
              <a:buChar char="•"/>
            </a:pPr>
            <a:r>
              <a:rPr lang="pt-BR" sz="1000" spc="50" dirty="0">
                <a:solidFill>
                  <a:srgbClr val="546EB1"/>
                </a:solidFill>
                <a:latin typeface="Lucida Sans Unicode"/>
                <a:cs typeface="Lucida Sans Unicode"/>
              </a:rPr>
              <a:t>Linguagem de manipulação dos dados = Gerenciar </a:t>
            </a:r>
            <a:r>
              <a:rPr lang="pt-BR" sz="10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dados</a:t>
            </a:r>
            <a:endParaRPr lang="pt-BR" sz="1400" spc="50" dirty="0" smtClean="0">
              <a:solidFill>
                <a:srgbClr val="546EB1"/>
              </a:solidFill>
              <a:latin typeface="Lucida Sans Unicode"/>
              <a:cs typeface="Lucida Sans Unicode"/>
            </a:endParaRPr>
          </a:p>
          <a:p>
            <a:pPr marL="298450">
              <a:lnSpc>
                <a:spcPct val="10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pt-BR" sz="1400" spc="50" dirty="0" smtClean="0">
                <a:latin typeface="Lucida Sans Unicode"/>
                <a:cs typeface="Lucida Sans Unicode"/>
              </a:rPr>
              <a:t>DCL</a:t>
            </a:r>
            <a:r>
              <a:rPr lang="pt-BR" sz="1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(COMMIT, ROLLBACK, SAVEPOINT)</a:t>
            </a:r>
          </a:p>
          <a:p>
            <a:pPr marL="755650" lvl="1">
              <a:spcBef>
                <a:spcPts val="1200"/>
              </a:spcBef>
              <a:buFont typeface="Arial" pitchFamily="34" charset="0"/>
              <a:buChar char="•"/>
            </a:pPr>
            <a:r>
              <a:rPr lang="pt-BR" sz="1400" spc="50" dirty="0">
                <a:solidFill>
                  <a:srgbClr val="546EB1"/>
                </a:solidFill>
                <a:latin typeface="Lucida Sans Unicode"/>
                <a:cs typeface="Lucida Sans Unicode"/>
              </a:rPr>
              <a:t> </a:t>
            </a:r>
            <a:r>
              <a:rPr lang="pt-BR" sz="10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Linguagem de controle de dados = Administrar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1671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3611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Breve História - Oracle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570100" y="1047750"/>
            <a:ext cx="5592700" cy="372730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1977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– Oracle nasce de uma parceria </a:t>
            </a:r>
            <a:r>
              <a:rPr lang="pt-BR" sz="1200" spc="50" dirty="0">
                <a:solidFill>
                  <a:srgbClr val="546EB1"/>
                </a:solidFill>
                <a:latin typeface="Lucida Sans Unicode"/>
                <a:cs typeface="Lucida Sans Unicode"/>
              </a:rPr>
              <a:t>entre </a:t>
            </a:r>
            <a:r>
              <a:rPr lang="pt-BR" sz="1200" spc="50" dirty="0">
                <a:solidFill>
                  <a:srgbClr val="546EB1"/>
                </a:solidFill>
                <a:latin typeface="Lucida Sans Unicode"/>
                <a:cs typeface="Lucida Sans Unicode"/>
              </a:rPr>
              <a:t>Larry </a:t>
            </a:r>
            <a:r>
              <a:rPr lang="pt-BR" sz="1200" spc="50" dirty="0">
                <a:solidFill>
                  <a:srgbClr val="546EB1"/>
                </a:solidFill>
                <a:latin typeface="Lucida Sans Unicode"/>
                <a:cs typeface="Lucida Sans Unicode"/>
              </a:rPr>
              <a:t>Ellison e a empresa SDL em um projeto da 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CIA sobre um banco de dados feito sob medida. </a:t>
            </a:r>
            <a:r>
              <a:rPr lang="pt-BR" sz="1200" spc="50" dirty="0" smtClean="0">
                <a:latin typeface="Lucida Sans Unicode"/>
                <a:cs typeface="Lucida Sans Unicode"/>
              </a:rPr>
              <a:t>Na época a ANSI estava padronizado a linguagem.</a:t>
            </a:r>
            <a:endParaRPr lang="pt-BR" sz="1200" spc="50" dirty="0">
              <a:latin typeface="Lucida Sans Unicode"/>
              <a:cs typeface="Lucida Sans Unicode"/>
            </a:endParaRP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1978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– Larry Ellison trás para o projeto a linguagem, padronizada pelo instituto ANSI. </a:t>
            </a:r>
            <a:r>
              <a:rPr lang="pt-BR" sz="1200" spc="50" dirty="0" smtClean="0">
                <a:latin typeface="Lucida Sans Unicode"/>
                <a:cs typeface="Lucida Sans Unicode"/>
              </a:rPr>
              <a:t>Com isso criaram o primeiro produto a utilizar o padrão SQL e neste sucesso criaram a empresa RSI.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1979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– Ao termino do projeto Oracle na CIA, o projeto foi encapsulado e disponibilizado ao mercado em uma nova versão.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1982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– Com um certo sucesso de mercado, decidem mudar o nome do banco e da empresa para Oracle.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1983 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– Passaram todo o banco de dados para a linguagem C.</a:t>
            </a:r>
            <a:r>
              <a:rPr lang="pt-BR" sz="1200" spc="50" dirty="0">
                <a:solidFill>
                  <a:srgbClr val="546EB1"/>
                </a:solidFill>
                <a:latin typeface="Lucida Sans Unicode"/>
                <a:cs typeface="Lucida Sans Unicode"/>
              </a:rPr>
              <a:t> 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Com isso sua distribuição passou a ser possível para </a:t>
            </a:r>
            <a:r>
              <a:rPr lang="pt-BR" sz="1200" spc="50" dirty="0" smtClean="0">
                <a:latin typeface="Lucida Sans Unicode"/>
                <a:cs typeface="Lucida Sans Unicode"/>
              </a:rPr>
              <a:t>vários </a:t>
            </a:r>
            <a:r>
              <a:rPr lang="pt-BR" sz="1200" spc="50" dirty="0" err="1" smtClean="0">
                <a:latin typeface="Lucida Sans Unicode"/>
                <a:cs typeface="Lucida Sans Unicode"/>
              </a:rPr>
              <a:t>SOs</a:t>
            </a:r>
            <a:r>
              <a:rPr lang="pt-BR" sz="1200" spc="50" dirty="0" smtClean="0">
                <a:latin typeface="Lucida Sans Unicode"/>
                <a:cs typeface="Lucida Sans Unicode"/>
              </a:rPr>
              <a:t> da época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.</a:t>
            </a:r>
            <a:endParaRPr lang="pt-BR" sz="1200" spc="50" dirty="0" smtClean="0">
              <a:solidFill>
                <a:srgbClr val="546EB1"/>
              </a:solidFill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80269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3611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Breve História - Oracle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570100" y="1047750"/>
            <a:ext cx="5592700" cy="35426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1984 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– Sua versão agora permite maiores leituras simultâneas, inclusive podendo ser utilizadas em </a:t>
            </a:r>
            <a:r>
              <a:rPr lang="pt-BR" sz="1200" spc="50" dirty="0" smtClean="0">
                <a:latin typeface="Lucida Sans Unicode"/>
                <a:cs typeface="Lucida Sans Unicode"/>
              </a:rPr>
              <a:t>PC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. Neste momento a Oracle era a maior empresa de banco de dados do mundo.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1988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– Torna possível o bloqueio de linha dentro do banco de dados, assim era possível que um dado pudesse ser atualizado por duas pessoas ao mesmo tempo; em relação ao </a:t>
            </a:r>
            <a:r>
              <a:rPr lang="pt-BR" sz="1200" spc="50" dirty="0" smtClean="0">
                <a:latin typeface="Lucida Sans Unicode"/>
                <a:cs typeface="Lucida Sans Unicode"/>
              </a:rPr>
              <a:t>Backup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se tornou possível sem que fosse necessário tirar o banco do ar.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1993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– Introduzida uma interface de desenvolvimento tornando o uso mais amigável.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1995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– Criada a versão </a:t>
            </a:r>
            <a:r>
              <a:rPr lang="pt-BR" sz="1200" spc="50" dirty="0" smtClean="0">
                <a:latin typeface="Lucida Sans Unicode"/>
                <a:cs typeface="Lucida Sans Unicode"/>
              </a:rPr>
              <a:t>x64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. Com isso grandes volumes de dados puderam ser armazenados.</a:t>
            </a:r>
            <a:endParaRPr lang="pt-BR" sz="1200" spc="50" dirty="0">
              <a:solidFill>
                <a:srgbClr val="546EB1"/>
              </a:solidFill>
              <a:latin typeface="Lucida Sans Unicode"/>
              <a:cs typeface="Lucida Sans Unicode"/>
            </a:endParaRP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1997-1998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– </a:t>
            </a:r>
            <a:r>
              <a:rPr lang="pt-BR" sz="1200" spc="50" dirty="0" smtClean="0">
                <a:latin typeface="Lucida Sans Unicode"/>
                <a:cs typeface="Lucida Sans Unicode"/>
              </a:rPr>
              <a:t>Versão 8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permite utilização para ambiente Web e suporte nativo a </a:t>
            </a:r>
            <a:r>
              <a:rPr lang="pt-BR" sz="1200" spc="50" dirty="0" smtClean="0">
                <a:latin typeface="Lucida Sans Unicode"/>
                <a:cs typeface="Lucida Sans Unicode"/>
              </a:rPr>
              <a:t>Java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, além de versões para uso em </a:t>
            </a:r>
            <a:r>
              <a:rPr lang="pt-BR" sz="1200" spc="50" dirty="0" smtClean="0">
                <a:latin typeface="Lucida Sans Unicode"/>
                <a:cs typeface="Lucida Sans Unicode"/>
              </a:rPr>
              <a:t>Linux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6298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3611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Breve História - Oracle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570100" y="1047750"/>
            <a:ext cx="5592700" cy="24243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2000 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– Versão conta com armazenamento em cache interno, podendo reaproveitar consultas já realizadas, melhorando desempenho. Lançamento de versões para grandes servidores atingindo </a:t>
            </a:r>
            <a:r>
              <a:rPr lang="pt-BR" sz="1200" spc="50" dirty="0" smtClean="0">
                <a:latin typeface="Lucida Sans Unicode"/>
                <a:cs typeface="Lucida Sans Unicode"/>
              </a:rPr>
              <a:t>estabilidade de mercado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2007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– Nova versão melhorada, declarando um marco de expansão da empresa. Com isso a Oracle realizou a compra de alguns outros produtos e empresas como a </a:t>
            </a:r>
            <a:r>
              <a:rPr lang="pt-BR" sz="1200" spc="50" dirty="0" smtClean="0">
                <a:latin typeface="Lucida Sans Unicode"/>
                <a:cs typeface="Lucida Sans Unicode"/>
              </a:rPr>
              <a:t>Sun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e também o produto </a:t>
            </a:r>
            <a:r>
              <a:rPr lang="pt-BR" sz="1200" spc="50" dirty="0" err="1" smtClean="0">
                <a:latin typeface="Lucida Sans Unicode"/>
                <a:cs typeface="Lucida Sans Unicode"/>
              </a:rPr>
              <a:t>MySql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2190"/>
              </a:spcBef>
              <a:buFont typeface="Arial" pitchFamily="34" charset="0"/>
              <a:buChar char="•"/>
            </a:pPr>
            <a:r>
              <a:rPr lang="pt-BR" sz="1200" spc="50" dirty="0" smtClean="0">
                <a:latin typeface="Lucida Sans Unicode"/>
                <a:cs typeface="Lucida Sans Unicode"/>
              </a:rPr>
              <a:t>2013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– Lançada a versão mais querida que é a Versão </a:t>
            </a:r>
            <a:r>
              <a:rPr lang="pt-BR" sz="1200" spc="50" dirty="0" smtClean="0">
                <a:latin typeface="Lucida Sans Unicode"/>
                <a:cs typeface="Lucida Sans Unicode"/>
              </a:rPr>
              <a:t>12C</a:t>
            </a:r>
            <a:r>
              <a:rPr lang="pt-BR" sz="1200" spc="50" dirty="0" smtClean="0">
                <a:solidFill>
                  <a:srgbClr val="546EB1"/>
                </a:solidFill>
                <a:latin typeface="Lucida Sans Unicode"/>
                <a:cs typeface="Lucida Sans Unicode"/>
              </a:rPr>
              <a:t> Lembrando que atualmente a Oracle está na versão </a:t>
            </a:r>
            <a:r>
              <a:rPr lang="pt-BR" sz="1200" spc="50" dirty="0" smtClean="0">
                <a:latin typeface="Lucida Sans Unicode"/>
                <a:cs typeface="Lucida Sans Unicode"/>
              </a:rPr>
              <a:t>21C</a:t>
            </a:r>
          </a:p>
        </p:txBody>
      </p:sp>
    </p:spTree>
    <p:extLst>
      <p:ext uri="{BB962C8B-B14F-4D97-AF65-F5344CB8AC3E}">
        <p14:creationId xmlns:p14="http://schemas.microsoft.com/office/powerpoint/2010/main" val="318160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27987" cy="5143498"/>
            <a:chOff x="0" y="0"/>
            <a:chExt cx="1427987" cy="51434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84404"/>
              <a:ext cx="970788" cy="7360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0100" y="233248"/>
            <a:ext cx="3154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pc="-25" dirty="0" smtClean="0">
                <a:solidFill>
                  <a:srgbClr val="546EB1"/>
                </a:solidFill>
                <a:latin typeface="Arial"/>
                <a:cs typeface="Arial"/>
              </a:rPr>
              <a:t>Introdução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5BB0EB54-FA91-DB2D-D085-910045833DFE}"/>
              </a:ext>
            </a:extLst>
          </p:cNvPr>
          <p:cNvSpPr/>
          <p:nvPr/>
        </p:nvSpPr>
        <p:spPr>
          <a:xfrm>
            <a:off x="1001288" y="1368192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Dados</a:t>
            </a:r>
            <a:endParaRPr lang="pt-BR" sz="2800" b="1" dirty="0"/>
          </a:p>
        </p:txBody>
      </p:sp>
      <p:cxnSp>
        <p:nvCxnSpPr>
          <p:cNvPr id="25" name="Conector de Seta Reta 54">
            <a:extLst>
              <a:ext uri="{FF2B5EF4-FFF2-40B4-BE49-F238E27FC236}">
                <a16:creationId xmlns:a16="http://schemas.microsoft.com/office/drawing/2014/main" xmlns="" id="{71CA2B6E-1C3B-5A0E-D3D1-E1FFB8C9BE64}"/>
              </a:ext>
            </a:extLst>
          </p:cNvPr>
          <p:cNvCxnSpPr>
            <a:cxnSpLocks/>
          </p:cNvCxnSpPr>
          <p:nvPr/>
        </p:nvCxnSpPr>
        <p:spPr>
          <a:xfrm>
            <a:off x="2220488" y="1769155"/>
            <a:ext cx="12085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xmlns="" id="{5BB0EB54-FA91-DB2D-D085-910045833DFE}"/>
              </a:ext>
            </a:extLst>
          </p:cNvPr>
          <p:cNvSpPr/>
          <p:nvPr/>
        </p:nvSpPr>
        <p:spPr>
          <a:xfrm>
            <a:off x="3532262" y="1428750"/>
            <a:ext cx="2096303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Informação</a:t>
            </a:r>
            <a:endParaRPr lang="pt-BR" sz="2800" b="1" dirty="0"/>
          </a:p>
        </p:txBody>
      </p:sp>
      <p:cxnSp>
        <p:nvCxnSpPr>
          <p:cNvPr id="31" name="Conector de Seta Reta 54">
            <a:extLst>
              <a:ext uri="{FF2B5EF4-FFF2-40B4-BE49-F238E27FC236}">
                <a16:creationId xmlns:a16="http://schemas.microsoft.com/office/drawing/2014/main" xmlns="" id="{71CA2B6E-1C3B-5A0E-D3D1-E1FFB8C9BE64}"/>
              </a:ext>
            </a:extLst>
          </p:cNvPr>
          <p:cNvCxnSpPr>
            <a:cxnSpLocks/>
          </p:cNvCxnSpPr>
          <p:nvPr/>
        </p:nvCxnSpPr>
        <p:spPr>
          <a:xfrm>
            <a:off x="5646195" y="1768875"/>
            <a:ext cx="7546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xmlns="" id="{5BB0EB54-FA91-DB2D-D085-910045833DFE}"/>
              </a:ext>
            </a:extLst>
          </p:cNvPr>
          <p:cNvSpPr/>
          <p:nvPr/>
        </p:nvSpPr>
        <p:spPr>
          <a:xfrm>
            <a:off x="6477000" y="1379281"/>
            <a:ext cx="2362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Conhecimento</a:t>
            </a:r>
            <a:endParaRPr lang="pt-BR" sz="2800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36" y="2511878"/>
            <a:ext cx="2212905" cy="142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6049"/>
            <a:ext cx="2514600" cy="142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263" y="2511878"/>
            <a:ext cx="2113932" cy="140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2131</TotalTime>
  <Words>618</Words>
  <Application>Microsoft Office PowerPoint</Application>
  <PresentationFormat>Apresentação na tela (16:9)</PresentationFormat>
  <Paragraphs>68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Mundo Planalto</dc:creator>
  <cp:lastModifiedBy>Brayan</cp:lastModifiedBy>
  <cp:revision>29</cp:revision>
  <dcterms:created xsi:type="dcterms:W3CDTF">2022-10-13T11:48:51Z</dcterms:created>
  <dcterms:modified xsi:type="dcterms:W3CDTF">2022-11-07T01:23:40Z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2022-10-13T00:00:00Z</vt:filetime>
  </property>
</Properties>
</file>